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2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0" r:id="rId2"/>
    <p:sldId id="283" r:id="rId3"/>
    <p:sldId id="303" r:id="rId4"/>
    <p:sldId id="306" r:id="rId5"/>
    <p:sldId id="308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xianyang" initials="lx" lastIdx="1" clrIdx="0"/>
  <p:cmAuthor id="2" name="huashi" initials="h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75"/>
    <a:srgbClr val="C9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2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.xml"/><Relationship Id="rId7" Type="http://schemas.openxmlformats.org/officeDocument/2006/relationships/image" Target="../media/image2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Relationship Id="rId9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0.xml"/><Relationship Id="rId7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0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.xml"/><Relationship Id="rId9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r="15556"/>
          <a:stretch>
            <a:fillRect/>
          </a:stretch>
        </p:blipFill>
        <p:spPr>
          <a:xfrm>
            <a:off x="3505200" y="0"/>
            <a:ext cx="86868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rcRect l="29523" t="20170" b="20473"/>
          <a:stretch>
            <a:fillRect/>
          </a:stretch>
        </p:blipFill>
        <p:spPr>
          <a:xfrm>
            <a:off x="0" y="0"/>
            <a:ext cx="8256905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3" y="606448"/>
            <a:ext cx="2480659" cy="578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67" y="4561838"/>
            <a:ext cx="2983419" cy="1261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t="11977" r="22068" b="48681"/>
          <a:stretch>
            <a:fillRect/>
          </a:stretch>
        </p:blipFill>
        <p:spPr>
          <a:xfrm>
            <a:off x="5389880" y="0"/>
            <a:ext cx="6802755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rcRect l="29523" t="20170" b="20473"/>
          <a:stretch>
            <a:fillRect/>
          </a:stretch>
        </p:blipFill>
        <p:spPr>
          <a:xfrm>
            <a:off x="0" y="0"/>
            <a:ext cx="8256905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3" y="606448"/>
            <a:ext cx="2480659" cy="5786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67" y="4561838"/>
            <a:ext cx="2983419" cy="1261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87" y="1725612"/>
            <a:ext cx="5857875" cy="2238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/>
          <a:srcRect b="78524"/>
          <a:stretch>
            <a:fillRect/>
          </a:stretch>
        </p:blipFill>
        <p:spPr>
          <a:xfrm>
            <a:off x="-2238375" y="4501515"/>
            <a:ext cx="16621125" cy="23564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rcRect l="55133" t="20005" b="20638"/>
          <a:stretch>
            <a:fillRect/>
          </a:stretch>
        </p:blipFill>
        <p:spPr>
          <a:xfrm>
            <a:off x="0" y="0"/>
            <a:ext cx="525653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r="16303"/>
          <a:stretch>
            <a:fillRect/>
          </a:stretch>
        </p:blipFill>
        <p:spPr>
          <a:xfrm>
            <a:off x="3582670" y="0"/>
            <a:ext cx="860933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rcRect l="29523" t="20170" b="20473"/>
          <a:stretch>
            <a:fillRect/>
          </a:stretch>
        </p:blipFill>
        <p:spPr>
          <a:xfrm>
            <a:off x="0" y="0"/>
            <a:ext cx="8256905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3" y="606448"/>
            <a:ext cx="2480659" cy="578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67" y="4561838"/>
            <a:ext cx="2983419" cy="1261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-2166751" y="2470775"/>
            <a:ext cx="12587101" cy="1967250"/>
            <a:chOff x="-3102639" y="2429933"/>
            <a:chExt cx="13906103" cy="2417851"/>
          </a:xfrm>
        </p:grpSpPr>
        <p:grpSp>
          <p:nvGrpSpPr>
            <p:cNvPr id="11" name="组合 10"/>
            <p:cNvGrpSpPr/>
            <p:nvPr/>
          </p:nvGrpSpPr>
          <p:grpSpPr>
            <a:xfrm>
              <a:off x="-3102639" y="2976650"/>
              <a:ext cx="13460938" cy="1871134"/>
              <a:chOff x="-1483390" y="2648455"/>
              <a:chExt cx="13460938" cy="1871134"/>
            </a:xfrm>
            <a:solidFill>
              <a:srgbClr val="C9CACA"/>
            </a:solidFill>
          </p:grpSpPr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-1483390" y="2648455"/>
                <a:ext cx="12584642" cy="18711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>
                <p:custDataLst>
                  <p:tags r:id="rId6"/>
                </p:custDataLst>
              </p:nvPr>
            </p:nvSpPr>
            <p:spPr>
              <a:xfrm>
                <a:off x="10136050" y="2648455"/>
                <a:ext cx="1841498" cy="18711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-2657475" y="2429933"/>
              <a:ext cx="13460939" cy="1871134"/>
              <a:chOff x="-1476375" y="2429933"/>
              <a:chExt cx="13460939" cy="1871134"/>
            </a:xfrm>
          </p:grpSpPr>
          <p:sp>
            <p:nvSpPr>
              <p:cNvPr id="5" name="矩形 4"/>
              <p:cNvSpPr/>
              <p:nvPr>
                <p:custDataLst>
                  <p:tags r:id="rId3"/>
                </p:custDataLst>
              </p:nvPr>
            </p:nvSpPr>
            <p:spPr>
              <a:xfrm>
                <a:off x="-1476375" y="2429933"/>
                <a:ext cx="12584642" cy="1871134"/>
              </a:xfrm>
              <a:prstGeom prst="rect">
                <a:avLst/>
              </a:prstGeom>
              <a:solidFill>
                <a:srgbClr val="0053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>
                <p:custDataLst>
                  <p:tags r:id="rId4"/>
                </p:custDataLst>
              </p:nvPr>
            </p:nvSpPr>
            <p:spPr>
              <a:xfrm>
                <a:off x="10143066" y="2429933"/>
                <a:ext cx="1841498" cy="1871134"/>
              </a:xfrm>
              <a:prstGeom prst="ellipse">
                <a:avLst/>
              </a:prstGeom>
              <a:solidFill>
                <a:srgbClr val="0053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971" y="2734310"/>
            <a:ext cx="1114789" cy="995348"/>
          </a:xfrm>
          <a:prstGeom prst="rect">
            <a:avLst/>
          </a:prstGeom>
        </p:spPr>
      </p:pic>
      <p:sp>
        <p:nvSpPr>
          <p:cNvPr id="16" name="矩形 15"/>
          <p:cNvSpPr/>
          <p:nvPr userDrawn="1">
            <p:custDataLst>
              <p:tags r:id="rId2"/>
            </p:custDataLst>
          </p:nvPr>
        </p:nvSpPr>
        <p:spPr>
          <a:xfrm>
            <a:off x="1092200" y="2686050"/>
            <a:ext cx="45719" cy="1049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t="10218" b="13993"/>
          <a:stretch>
            <a:fillRect/>
          </a:stretch>
        </p:blipFill>
        <p:spPr>
          <a:xfrm>
            <a:off x="5550535" y="0"/>
            <a:ext cx="6641465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/>
          <a:srcRect l="29523" t="20170" b="20473"/>
          <a:stretch>
            <a:fillRect/>
          </a:stretch>
        </p:blipFill>
        <p:spPr>
          <a:xfrm>
            <a:off x="0" y="0"/>
            <a:ext cx="8256905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3" y="606448"/>
            <a:ext cx="2480659" cy="578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67" y="4561838"/>
            <a:ext cx="2983419" cy="12616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EB43B-6D06-4F06-B5F8-9E9E4E71438B}" type="datetimeFigureOut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8E2F8-CC24-42CC-AAB3-CD3F8521DE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6.png"/><Relationship Id="rId18" Type="http://schemas.openxmlformats.org/officeDocument/2006/relationships/image" Target="../media/image24.svg"/><Relationship Id="rId3" Type="http://schemas.openxmlformats.org/officeDocument/2006/relationships/tags" Target="../tags/tag29.xml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17" Type="http://schemas.openxmlformats.org/officeDocument/2006/relationships/image" Target="../media/image18.png"/><Relationship Id="rId2" Type="http://schemas.openxmlformats.org/officeDocument/2006/relationships/tags" Target="../tags/tag28.xml"/><Relationship Id="rId16" Type="http://schemas.openxmlformats.org/officeDocument/2006/relationships/image" Target="../media/image22.svg"/><Relationship Id="rId20" Type="http://schemas.openxmlformats.org/officeDocument/2006/relationships/image" Target="../media/image26.svg"/><Relationship Id="rId1" Type="http://schemas.openxmlformats.org/officeDocument/2006/relationships/tags" Target="../tags/tag27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5.png"/><Relationship Id="rId24" Type="http://schemas.openxmlformats.org/officeDocument/2006/relationships/image" Target="../media/image30.svg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10" Type="http://schemas.openxmlformats.org/officeDocument/2006/relationships/image" Target="../media/image16.svg"/><Relationship Id="rId19" Type="http://schemas.openxmlformats.org/officeDocument/2006/relationships/image" Target="../media/image19.png"/><Relationship Id="rId4" Type="http://schemas.openxmlformats.org/officeDocument/2006/relationships/tags" Target="../tags/tag30.xml"/><Relationship Id="rId9" Type="http://schemas.openxmlformats.org/officeDocument/2006/relationships/image" Target="../media/image14.png"/><Relationship Id="rId14" Type="http://schemas.openxmlformats.org/officeDocument/2006/relationships/image" Target="../media/image20.svg"/><Relationship Id="rId22" Type="http://schemas.openxmlformats.org/officeDocument/2006/relationships/image" Target="../media/image2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image" Target="../media/image32.sv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22.png"/><Relationship Id="rId17" Type="http://schemas.openxmlformats.org/officeDocument/2006/relationships/image" Target="../media/image36.svg"/><Relationship Id="rId2" Type="http://schemas.openxmlformats.org/officeDocument/2006/relationships/tags" Target="../tags/tag31.xml"/><Relationship Id="rId16" Type="http://schemas.openxmlformats.org/officeDocument/2006/relationships/image" Target="../media/image24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35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34.xml"/><Relationship Id="rId15" Type="http://schemas.openxmlformats.org/officeDocument/2006/relationships/image" Target="../media/image34.svg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1"/>
            </p:custDataLst>
          </p:nvPr>
        </p:nvSpPr>
        <p:spPr>
          <a:xfrm>
            <a:off x="-156210" y="1875155"/>
            <a:ext cx="7687310" cy="367919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China-SCO Doctoral Student Training Innovation Center</a:t>
            </a:r>
            <a:br>
              <a:rPr lang="en-US"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</a:br>
            <a:r>
              <a:rPr lang="en-US"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The II Innovation Exchange Camp for Young PhD Students</a:t>
            </a:r>
            <a:br>
              <a:rPr lang="en-US"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</a:br>
            <a:r>
              <a:rPr lang="en-US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Report Outline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 Regular" panose="02020503050405090304" charset="0"/>
                <a:ea typeface="微软雅黑" panose="020B0503020204020204" charset="-122"/>
                <a:cs typeface="Times New Roman Regular" panose="02020503050405090304" charset="0"/>
              </a:rPr>
              <a:t/>
            </a:r>
            <a:br>
              <a:rPr lang="zh-CN" altLang="en-US" sz="4000" dirty="0" smtClean="0">
                <a:solidFill>
                  <a:schemeClr val="bg1"/>
                </a:solidFill>
                <a:latin typeface="Times New Roman Regular" panose="02020503050405090304" charset="0"/>
                <a:ea typeface="微软雅黑" panose="020B0503020204020204" charset="-122"/>
                <a:cs typeface="Times New Roman Regular" panose="02020503050405090304" charset="0"/>
              </a:rPr>
            </a:br>
            <a:r>
              <a:rPr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Ma</a:t>
            </a:r>
            <a:r>
              <a:rPr lang="en-US"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y</a:t>
            </a:r>
            <a:r>
              <a:rPr sz="2220" b="1" dirty="0" smtClean="0">
                <a:solidFill>
                  <a:schemeClr val="bg1"/>
                </a:solidFill>
                <a:latin typeface="Times New Roman Bold" panose="02020503050405090304" charset="0"/>
                <a:ea typeface="微软雅黑" panose="020B0503020204020204" charset="-122"/>
                <a:cs typeface="Times New Roman Bold" panose="02020503050405090304" charset="0"/>
              </a:rPr>
              <a:t> 2026</a:t>
            </a:r>
            <a:r>
              <a:rPr lang="zh-CN" altLang="en-US" sz="222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222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22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185" y="167005"/>
            <a:ext cx="161290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-77775" y="-7227"/>
            <a:ext cx="12445340" cy="911805"/>
          </a:xfrm>
          <a:prstGeom prst="roundRect">
            <a:avLst/>
          </a:prstGeom>
          <a:solidFill>
            <a:srgbClr val="005375"/>
          </a:solidFill>
          <a:ln>
            <a:solidFill>
              <a:srgbClr val="005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910" y="151765"/>
            <a:ext cx="4632960" cy="647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AutoShape 2"/>
          <p:cNvSpPr/>
          <p:nvPr/>
        </p:nvSpPr>
        <p:spPr>
          <a:xfrm>
            <a:off x="168275" y="72390"/>
            <a:ext cx="11042015" cy="7086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bg1"/>
                </a:solidFill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Noto Sans SC" panose="020B0200000000000000" charset="-122"/>
              </a:rPr>
              <a:t>1. </a:t>
            </a:r>
            <a:r>
              <a:rPr sz="3200" b="1">
                <a:solidFill>
                  <a:schemeClr val="bg1"/>
                </a:solidFill>
                <a:latin typeface="Times New Roman" panose="02020603050405020304" charset="0"/>
                <a:ea typeface="等线" panose="02010600030101010101" charset="-122"/>
                <a:cs typeface="Times New Roman" panose="02020603050405020304" charset="0"/>
                <a:sym typeface="Noto Sans SC" panose="020B0200000000000000" charset="-122"/>
              </a:rPr>
              <a:t>Personal Profile</a:t>
            </a:r>
          </a:p>
        </p:txBody>
      </p:sp>
      <p:sp>
        <p:nvSpPr>
          <p:cNvPr id="7" name="AutoShape 3"/>
          <p:cNvSpPr/>
          <p:nvPr/>
        </p:nvSpPr>
        <p:spPr>
          <a:xfrm>
            <a:off x="682625" y="1651000"/>
            <a:ext cx="3556000" cy="4572000"/>
          </a:xfrm>
          <a:prstGeom prst="roundRect">
            <a:avLst>
              <a:gd name="adj" fmla="val 3571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B0B0B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444625" y="1849755"/>
            <a:ext cx="2032000" cy="2032000"/>
          </a:xfrm>
          <a:prstGeom prst="rect">
            <a:avLst/>
          </a:prstGeom>
        </p:spPr>
      </p:pic>
      <p:sp>
        <p:nvSpPr>
          <p:cNvPr id="9" name="AutoShape 5"/>
          <p:cNvSpPr/>
          <p:nvPr/>
        </p:nvSpPr>
        <p:spPr>
          <a:xfrm>
            <a:off x="682625" y="393319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D253F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[Full Name ]</a:t>
            </a:r>
          </a:p>
        </p:txBody>
      </p:sp>
      <p:sp>
        <p:nvSpPr>
          <p:cNvPr id="13" name="AutoShape 6"/>
          <p:cNvSpPr/>
          <p:nvPr/>
        </p:nvSpPr>
        <p:spPr>
          <a:xfrm>
            <a:off x="682625" y="4650105"/>
            <a:ext cx="3556000" cy="5073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808080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</a:rPr>
              <a:t>Gender: [Your Gender] | Age: [Your Age] | Nationality: [Your Nationality]</a:t>
            </a:r>
          </a:p>
        </p:txBody>
      </p:sp>
      <p:sp>
        <p:nvSpPr>
          <p:cNvPr id="14" name="AutoShape 7"/>
          <p:cNvSpPr/>
          <p:nvPr>
            <p:custDataLst>
              <p:tags r:id="rId1"/>
            </p:custDataLst>
          </p:nvPr>
        </p:nvSpPr>
        <p:spPr>
          <a:xfrm>
            <a:off x="4670425" y="1651000"/>
            <a:ext cx="6858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B0B0B0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AutoShape 9"/>
          <p:cNvSpPr/>
          <p:nvPr/>
        </p:nvSpPr>
        <p:spPr>
          <a:xfrm>
            <a:off x="1187450" y="5333365"/>
            <a:ext cx="2776855" cy="3943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Tel: [Your Phone Number]</a:t>
            </a:r>
          </a:p>
        </p:txBody>
      </p:sp>
      <p:pic>
        <p:nvPicPr>
          <p:cNvPr id="17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82650" y="5726430"/>
            <a:ext cx="304800" cy="304800"/>
          </a:xfrm>
          <a:prstGeom prst="rect">
            <a:avLst/>
          </a:prstGeom>
        </p:spPr>
      </p:pic>
      <p:sp>
        <p:nvSpPr>
          <p:cNvPr id="18" name="AutoShape 11"/>
          <p:cNvSpPr/>
          <p:nvPr/>
        </p:nvSpPr>
        <p:spPr>
          <a:xfrm>
            <a:off x="1187450" y="5718175"/>
            <a:ext cx="2927985" cy="36385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 E-mail: [Your Email Address]</a:t>
            </a:r>
          </a:p>
        </p:txBody>
      </p:sp>
      <p:cxnSp>
        <p:nvCxnSpPr>
          <p:cNvPr id="20" name="Connector 12"/>
          <p:cNvCxnSpPr/>
          <p:nvPr/>
        </p:nvCxnSpPr>
        <p:spPr>
          <a:xfrm rot="-7161">
            <a:off x="4873632" y="3537585"/>
            <a:ext cx="609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B0B0B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924425" y="3750310"/>
            <a:ext cx="304800" cy="304800"/>
          </a:xfrm>
          <a:prstGeom prst="rect">
            <a:avLst/>
          </a:prstGeom>
        </p:spPr>
      </p:pic>
      <p:sp>
        <p:nvSpPr>
          <p:cNvPr id="22" name="AutoShape 14"/>
          <p:cNvSpPr/>
          <p:nvPr/>
        </p:nvSpPr>
        <p:spPr>
          <a:xfrm>
            <a:off x="5305425" y="3683000"/>
            <a:ext cx="558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53F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Eenglish Proficiency</a:t>
            </a:r>
          </a:p>
        </p:txBody>
      </p:sp>
      <p:pic>
        <p:nvPicPr>
          <p:cNvPr id="23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924425" y="4278630"/>
            <a:ext cx="254000" cy="254000"/>
          </a:xfrm>
          <a:prstGeom prst="rect">
            <a:avLst/>
          </a:prstGeom>
        </p:spPr>
      </p:pic>
      <p:sp>
        <p:nvSpPr>
          <p:cNvPr id="24" name="AutoShape 16"/>
          <p:cNvSpPr/>
          <p:nvPr/>
        </p:nvSpPr>
        <p:spPr>
          <a:xfrm>
            <a:off x="5305425" y="4122420"/>
            <a:ext cx="5588000" cy="54864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Test and Score:</a:t>
            </a:r>
          </a:p>
        </p:txBody>
      </p:sp>
      <p:pic>
        <p:nvPicPr>
          <p:cNvPr id="25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924425" y="4873625"/>
            <a:ext cx="254000" cy="254000"/>
          </a:xfrm>
          <a:prstGeom prst="rect">
            <a:avLst/>
          </a:prstGeom>
        </p:spPr>
      </p:pic>
      <p:sp>
        <p:nvSpPr>
          <p:cNvPr id="26" name="AutoShape 18"/>
          <p:cNvSpPr/>
          <p:nvPr/>
        </p:nvSpPr>
        <p:spPr>
          <a:xfrm>
            <a:off x="5305425" y="4683125"/>
            <a:ext cx="5588000" cy="6483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cs typeface="Times New Roman" panose="02020603050405020304" charset="0"/>
                <a:sym typeface="Noto Sans SC" panose="020B0200000000000000" charset="-122"/>
              </a:rPr>
              <a:t>Overseas Exchange Experience:</a:t>
            </a:r>
            <a:endParaRPr lang="en-US" sz="1400" b="1" i="0" u="none" strike="noStrike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Noto Sans SC" panose="020B0200000000000000" charset="-122"/>
            </a:endParaRPr>
          </a:p>
        </p:txBody>
      </p:sp>
      <p:pic>
        <p:nvPicPr>
          <p:cNvPr id="3" name="Picture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82650" y="5366385"/>
            <a:ext cx="304800" cy="304800"/>
          </a:xfrm>
          <a:prstGeom prst="rect">
            <a:avLst/>
          </a:prstGeom>
        </p:spPr>
      </p:pic>
      <p:sp>
        <p:nvSpPr>
          <p:cNvPr id="4" name="AutoShape 16"/>
          <p:cNvSpPr/>
          <p:nvPr>
            <p:custDataLst>
              <p:tags r:id="rId3"/>
            </p:custDataLst>
          </p:nvPr>
        </p:nvSpPr>
        <p:spPr>
          <a:xfrm>
            <a:off x="5305425" y="2159635"/>
            <a:ext cx="5588000" cy="122047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200000"/>
              </a:lnSpc>
              <a:defRPr/>
            </a:pPr>
            <a:r>
              <a:rPr lang="zh-CN" alt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School</a:t>
            </a:r>
            <a:r>
              <a:rPr lang="en-US" altLang="zh-CN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/Faculty</a:t>
            </a:r>
            <a:r>
              <a:rPr lang="zh-CN" alt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: </a:t>
            </a:r>
          </a:p>
          <a:p>
            <a:pPr indent="0" algn="l">
              <a:lnSpc>
                <a:spcPct val="200000"/>
              </a:lnSpc>
              <a:defRPr/>
            </a:pPr>
            <a:r>
              <a:rPr lang="zh-CN" alt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Major</a:t>
            </a:r>
            <a:r>
              <a:rPr lang="en-US" altLang="zh-CN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 and Grade</a:t>
            </a:r>
            <a:r>
              <a:rPr lang="zh-CN" alt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: </a:t>
            </a:r>
          </a:p>
          <a:p>
            <a:pPr indent="0" algn="l">
              <a:lnSpc>
                <a:spcPct val="200000"/>
              </a:lnSpc>
              <a:defRPr/>
            </a:pPr>
            <a:r>
              <a:rPr lang="en-US" altLang="zh-CN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Reserch Direction</a:t>
            </a:r>
            <a:r>
              <a:rPr lang="zh-CN" altLang="en-US" sz="1400" b="1" i="0" u="none" strike="noStrike">
                <a:solidFill>
                  <a:srgbClr val="333333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: </a:t>
            </a:r>
          </a:p>
        </p:txBody>
      </p:sp>
      <p:sp>
        <p:nvSpPr>
          <p:cNvPr id="10" name="AutoShape 14"/>
          <p:cNvSpPr/>
          <p:nvPr>
            <p:custDataLst>
              <p:tags r:id="rId4"/>
            </p:custDataLst>
          </p:nvPr>
        </p:nvSpPr>
        <p:spPr>
          <a:xfrm>
            <a:off x="5305425" y="1833245"/>
            <a:ext cx="558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 i="0" u="none" strike="noStrike">
                <a:solidFill>
                  <a:srgbClr val="0D253F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Personal</a:t>
            </a:r>
            <a:r>
              <a:rPr lang="zh-CN" altLang="en-US" sz="1600" b="1" i="0" u="none" strike="noStrike">
                <a:solidFill>
                  <a:srgbClr val="0D253F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 Information</a:t>
            </a:r>
          </a:p>
        </p:txBody>
      </p:sp>
      <p:pic>
        <p:nvPicPr>
          <p:cNvPr id="2" name="图片 1" descr="4525498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4924425" y="1910715"/>
            <a:ext cx="254635" cy="254635"/>
          </a:xfrm>
          <a:prstGeom prst="rect">
            <a:avLst/>
          </a:prstGeom>
        </p:spPr>
      </p:pic>
      <p:pic>
        <p:nvPicPr>
          <p:cNvPr id="12" name="图片 11" descr="21559403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 rot="10800000" flipV="1">
            <a:off x="4924425" y="2302510"/>
            <a:ext cx="253365" cy="253365"/>
          </a:xfrm>
          <a:prstGeom prst="rect">
            <a:avLst/>
          </a:prstGeom>
        </p:spPr>
      </p:pic>
      <p:pic>
        <p:nvPicPr>
          <p:cNvPr id="15" name="图片 14" descr="21546519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 flipV="1">
            <a:off x="4923790" y="2720975"/>
            <a:ext cx="254000" cy="254000"/>
          </a:xfrm>
          <a:prstGeom prst="rect">
            <a:avLst/>
          </a:prstGeom>
        </p:spPr>
      </p:pic>
      <p:pic>
        <p:nvPicPr>
          <p:cNvPr id="27" name="图片 26" descr="21584816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4926330" y="3127375"/>
            <a:ext cx="252730" cy="25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-78410" y="2298"/>
            <a:ext cx="12445340" cy="911805"/>
          </a:xfrm>
          <a:prstGeom prst="roundRect">
            <a:avLst/>
          </a:prstGeom>
          <a:solidFill>
            <a:srgbClr val="005375"/>
          </a:solidFill>
          <a:ln>
            <a:solidFill>
              <a:srgbClr val="005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9140" y="1890395"/>
            <a:ext cx="10481310" cy="33648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endParaRPr lang="zh-CN" altLang="en-US" sz="3200" b="1" dirty="0">
              <a:solidFill>
                <a:srgbClr val="005375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3" name="AutoShape 2"/>
          <p:cNvSpPr/>
          <p:nvPr/>
        </p:nvSpPr>
        <p:spPr>
          <a:xfrm>
            <a:off x="222885" y="14859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bg1"/>
                </a:solidFill>
                <a:latin typeface="Times New Roman Bold" panose="02020503050405090304" charset="0"/>
                <a:ea typeface="等线" panose="02010600030101010101" charset="-122"/>
                <a:cs typeface="Times New Roman Bold" panose="02020503050405090304" charset="0"/>
                <a:sym typeface="Noto Sans SC" panose="020B0200000000000000" charset="-122"/>
              </a:rPr>
              <a:t>2. Report Information</a:t>
            </a:r>
          </a:p>
        </p:txBody>
      </p:sp>
      <p:sp>
        <p:nvSpPr>
          <p:cNvPr id="4" name="AutoShape 3"/>
          <p:cNvSpPr/>
          <p:nvPr/>
        </p:nvSpPr>
        <p:spPr>
          <a:xfrm>
            <a:off x="762000" y="1574800"/>
            <a:ext cx="10668000" cy="1815465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D253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66800" y="1828800"/>
            <a:ext cx="609600" cy="609600"/>
          </a:xfrm>
          <a:prstGeom prst="rect">
            <a:avLst/>
          </a:prstGeom>
        </p:spPr>
      </p:pic>
      <p:sp>
        <p:nvSpPr>
          <p:cNvPr id="6" name="AutoShape 5"/>
          <p:cNvSpPr/>
          <p:nvPr>
            <p:custDataLst>
              <p:tags r:id="rId2"/>
            </p:custDataLst>
          </p:nvPr>
        </p:nvSpPr>
        <p:spPr>
          <a:xfrm>
            <a:off x="1905000" y="1714500"/>
            <a:ext cx="9144000" cy="155511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  <a:sym typeface="Noto Sans SC" panose="020B0200000000000000" charset="-122"/>
              </a:rPr>
              <a:t>Research Topic (choose one from the following four topics):</a:t>
            </a:r>
          </a:p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□</a:t>
            </a:r>
            <a:r>
              <a:rPr lang="en-US" sz="1400" i="0" u="none" strike="noStrike" dirty="0" smtClean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1.Fundamentals </a:t>
            </a:r>
            <a:r>
              <a:rPr lang="en-US" sz="1400" i="0" u="none" strike="noStrike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and interdisciplinary frontiers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000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□ </a:t>
            </a:r>
            <a:r>
              <a:rPr lang="en-US" sz="1400" i="0" u="none" strike="noStrike" dirty="0" smtClean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2.Digital </a:t>
            </a:r>
            <a:r>
              <a:rPr lang="en-US" sz="1400" i="0" u="none" strike="noStrike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transformation and intelligent economy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000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□ </a:t>
            </a:r>
            <a:r>
              <a:rPr lang="en-US" sz="1400" i="0" u="none" strike="noStrike" dirty="0" smtClean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3.Sustainable </a:t>
            </a:r>
            <a:r>
              <a:rPr lang="en-US" sz="1400" i="0" u="none" strike="noStrike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development and green technologies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000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□ </a:t>
            </a:r>
            <a:r>
              <a:rPr lang="en-US" sz="1400" i="0" u="none" strike="noStrike" dirty="0" smtClean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4.Regional </a:t>
            </a:r>
            <a:r>
              <a:rPr lang="en-US" sz="1400" i="0" u="none" strike="noStrike" dirty="0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and humanitarian cooperation within the SCO</a:t>
            </a:r>
          </a:p>
        </p:txBody>
      </p:sp>
      <p:sp>
        <p:nvSpPr>
          <p:cNvPr id="7" name="AutoShape 6"/>
          <p:cNvSpPr/>
          <p:nvPr>
            <p:custDataLst>
              <p:tags r:id="rId3"/>
            </p:custDataLst>
          </p:nvPr>
        </p:nvSpPr>
        <p:spPr>
          <a:xfrm>
            <a:off x="1905000" y="209550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AutoShape 7"/>
          <p:cNvSpPr/>
          <p:nvPr/>
        </p:nvSpPr>
        <p:spPr>
          <a:xfrm>
            <a:off x="810260" y="3705225"/>
            <a:ext cx="1061974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D253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066800" y="4057650"/>
            <a:ext cx="609600" cy="609600"/>
          </a:xfrm>
          <a:prstGeom prst="rect">
            <a:avLst/>
          </a:prstGeom>
        </p:spPr>
      </p:pic>
      <p:sp>
        <p:nvSpPr>
          <p:cNvPr id="13" name="AutoShape 9"/>
          <p:cNvSpPr/>
          <p:nvPr>
            <p:custDataLst>
              <p:tags r:id="rId5"/>
            </p:custDataLst>
          </p:nvPr>
        </p:nvSpPr>
        <p:spPr>
          <a:xfrm>
            <a:off x="1905000" y="3914775"/>
            <a:ext cx="914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  <a:sym typeface="Noto Sans SC" panose="020B0200000000000000" charset="-122"/>
              </a:rPr>
              <a:t>Report Title</a:t>
            </a:r>
          </a:p>
        </p:txBody>
      </p:sp>
      <p:sp>
        <p:nvSpPr>
          <p:cNvPr id="14" name="AutoShape 10"/>
          <p:cNvSpPr/>
          <p:nvPr>
            <p:custDataLst>
              <p:tags r:id="rId6"/>
            </p:custDataLst>
          </p:nvPr>
        </p:nvSpPr>
        <p:spPr>
          <a:xfrm>
            <a:off x="1905000" y="428625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XXXXX</a:t>
            </a:r>
            <a:endParaRPr lang="en-US" sz="11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AutoShape 11"/>
          <p:cNvSpPr/>
          <p:nvPr/>
        </p:nvSpPr>
        <p:spPr>
          <a:xfrm>
            <a:off x="762000" y="52578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D253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066800" y="5638800"/>
            <a:ext cx="609600" cy="609600"/>
          </a:xfrm>
          <a:prstGeom prst="rect">
            <a:avLst/>
          </a:prstGeom>
        </p:spPr>
      </p:pic>
      <p:sp>
        <p:nvSpPr>
          <p:cNvPr id="17" name="AutoShape 13"/>
          <p:cNvSpPr/>
          <p:nvPr>
            <p:custDataLst>
              <p:tags r:id="rId8"/>
            </p:custDataLst>
          </p:nvPr>
        </p:nvSpPr>
        <p:spPr>
          <a:xfrm>
            <a:off x="1905000" y="5514975"/>
            <a:ext cx="914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  <a:sym typeface="Noto Sans SC" panose="020B0200000000000000" charset="-122"/>
              </a:rPr>
              <a:t>Report Research Innovation Points</a:t>
            </a:r>
          </a:p>
        </p:txBody>
      </p:sp>
      <p:sp>
        <p:nvSpPr>
          <p:cNvPr id="18" name="AutoShape 14"/>
          <p:cNvSpPr/>
          <p:nvPr>
            <p:custDataLst>
              <p:tags r:id="rId9"/>
            </p:custDataLst>
          </p:nvPr>
        </p:nvSpPr>
        <p:spPr>
          <a:xfrm>
            <a:off x="1905000" y="588645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XXXXX</a:t>
            </a:r>
            <a:endParaRPr lang="en-US" sz="11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-78410" y="2298"/>
            <a:ext cx="12445340" cy="911805"/>
          </a:xfrm>
          <a:prstGeom prst="roundRect">
            <a:avLst/>
          </a:prstGeom>
          <a:solidFill>
            <a:srgbClr val="005375"/>
          </a:solidFill>
          <a:ln>
            <a:solidFill>
              <a:srgbClr val="005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AutoShape 2"/>
          <p:cNvSpPr/>
          <p:nvPr/>
        </p:nvSpPr>
        <p:spPr>
          <a:xfrm>
            <a:off x="222885" y="14859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bg1"/>
                </a:solidFill>
                <a:latin typeface="Times New Roman Bold" panose="02020503050405090304" charset="0"/>
                <a:ea typeface="等线" panose="02010600030101010101" charset="-122"/>
                <a:cs typeface="Times New Roman Bold" panose="02020503050405090304" charset="0"/>
                <a:sym typeface="Noto Sans SC" panose="020B0200000000000000" charset="-122"/>
              </a:rPr>
              <a:t>2. Report Information</a:t>
            </a:r>
          </a:p>
        </p:txBody>
      </p:sp>
      <p:sp>
        <p:nvSpPr>
          <p:cNvPr id="15" name="AutoShape 11"/>
          <p:cNvSpPr/>
          <p:nvPr/>
        </p:nvSpPr>
        <p:spPr>
          <a:xfrm>
            <a:off x="358775" y="1269365"/>
            <a:ext cx="11071225" cy="4572635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D253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  <a:sym typeface="Noto Sans SC" panose="020B0200000000000000" charset="-122"/>
              </a:rPr>
              <a:t> </a:t>
            </a:r>
          </a:p>
        </p:txBody>
      </p:sp>
      <p:sp>
        <p:nvSpPr>
          <p:cNvPr id="17" name="AutoShape 13"/>
          <p:cNvSpPr/>
          <p:nvPr/>
        </p:nvSpPr>
        <p:spPr>
          <a:xfrm>
            <a:off x="672465" y="1489710"/>
            <a:ext cx="914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</a:rPr>
              <a:t>Report Summary:</a:t>
            </a:r>
          </a:p>
        </p:txBody>
      </p:sp>
      <p:sp>
        <p:nvSpPr>
          <p:cNvPr id="18" name="AutoShape 14"/>
          <p:cNvSpPr/>
          <p:nvPr/>
        </p:nvSpPr>
        <p:spPr>
          <a:xfrm>
            <a:off x="591820" y="2062480"/>
            <a:ext cx="10598785" cy="36734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XXXXX</a:t>
            </a:r>
            <a:endParaRPr lang="en-US" sz="11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-78410" y="2298"/>
            <a:ext cx="12445340" cy="911805"/>
          </a:xfrm>
          <a:prstGeom prst="roundRect">
            <a:avLst/>
          </a:prstGeom>
          <a:solidFill>
            <a:srgbClr val="005375"/>
          </a:solidFill>
          <a:ln>
            <a:solidFill>
              <a:srgbClr val="005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AutoShape 2"/>
          <p:cNvSpPr/>
          <p:nvPr/>
        </p:nvSpPr>
        <p:spPr>
          <a:xfrm>
            <a:off x="222885" y="14859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bg1"/>
                </a:solidFill>
                <a:latin typeface="Times New Roman Bold" panose="02020503050405090304" charset="0"/>
                <a:ea typeface="等线" panose="02010600030101010101" charset="-122"/>
                <a:cs typeface="Times New Roman Bold" panose="02020503050405090304" charset="0"/>
                <a:sym typeface="Noto Sans SC" panose="020B0200000000000000" charset="-122"/>
              </a:rPr>
              <a:t>3. Application Motivation&amp; Expected Benefits</a:t>
            </a:r>
          </a:p>
        </p:txBody>
      </p:sp>
      <p:sp>
        <p:nvSpPr>
          <p:cNvPr id="15" name="AutoShape 11"/>
          <p:cNvSpPr/>
          <p:nvPr/>
        </p:nvSpPr>
        <p:spPr>
          <a:xfrm>
            <a:off x="358775" y="1269365"/>
            <a:ext cx="11071225" cy="4572635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cap="flat" cmpd="sng">
            <a:solidFill>
              <a:srgbClr val="E6CFCF">
                <a:alpha val="9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D253F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  <a:sym typeface="Noto Sans SC" panose="020B0200000000000000" charset="-122"/>
              </a:rPr>
              <a:t> </a:t>
            </a:r>
          </a:p>
        </p:txBody>
      </p:sp>
      <p:sp>
        <p:nvSpPr>
          <p:cNvPr id="17" name="AutoShape 13"/>
          <p:cNvSpPr/>
          <p:nvPr/>
        </p:nvSpPr>
        <p:spPr>
          <a:xfrm>
            <a:off x="672465" y="1489710"/>
            <a:ext cx="1033399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ClrTx/>
              <a:buSzTx/>
              <a:buFontTx/>
              <a:defRPr/>
            </a:pPr>
            <a:r>
              <a:rPr lang="en-US" sz="2000" b="1">
                <a:solidFill>
                  <a:srgbClr val="0D253F"/>
                </a:solidFill>
                <a:latin typeface="Times New Roman Bold" panose="02020503050405090304" charset="0"/>
                <a:ea typeface="Noto Sans SC" panose="020B0200000000000000" charset="-122"/>
                <a:cs typeface="Times New Roman Bold" panose="02020503050405090304" charset="0"/>
              </a:rPr>
              <a:t>The application motivation to participate in this exchange camp and the expected benefits :</a:t>
            </a:r>
          </a:p>
        </p:txBody>
      </p:sp>
      <p:sp>
        <p:nvSpPr>
          <p:cNvPr id="18" name="AutoShape 14"/>
          <p:cNvSpPr/>
          <p:nvPr/>
        </p:nvSpPr>
        <p:spPr>
          <a:xfrm>
            <a:off x="591820" y="2062480"/>
            <a:ext cx="10598785" cy="367347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Times New Roman" panose="02020603050405020304" charset="0"/>
                <a:ea typeface="Noto Sans SC" panose="020B0200000000000000" charset="-122"/>
                <a:cs typeface="Times New Roman" panose="02020603050405020304" charset="0"/>
                <a:sym typeface="Noto Sans SC" panose="020B0200000000000000" charset="-122"/>
              </a:rPr>
              <a:t>XXXXX</a:t>
            </a:r>
            <a:endParaRPr lang="en-US" sz="11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,&quot;left&quot;:150,&quot;top&quot;:135,&quot;width&quot;:720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,&quot;left&quot;:150,&quot;top&quot;:135,&quot;width&quot;:72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5.25,&quot;left&quot;:84,&quot;top&quot;:135,&quot;width&quot;:786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,&quot;left&quot;:150,&quot;top&quot;:135,&quot;width&quot;:720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5.25,&quot;left&quot;:84,&quot;top&quot;:135,&quot;width&quot;:786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5.25,&quot;left&quot;:84,&quot;top&quot;:135,&quot;width&quot;:786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0,&quot;left&quot;:150,&quot;top&quot;:135,&quot;width&quot;:720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5.25,&quot;left&quot;:84,&quot;top&quot;:135,&quot;width&quot;:78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151</Words>
  <Application>Microsoft Office PowerPoint</Application>
  <PresentationFormat>宽屏</PresentationFormat>
  <Paragraphs>31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Noto Sans SC</vt:lpstr>
      <vt:lpstr>Times New Roman Regular</vt:lpstr>
      <vt:lpstr>等线</vt:lpstr>
      <vt:lpstr>等线 Light</vt:lpstr>
      <vt:lpstr>宋体</vt:lpstr>
      <vt:lpstr>微软雅黑</vt:lpstr>
      <vt:lpstr>Arial</vt:lpstr>
      <vt:lpstr>Calibri</vt:lpstr>
      <vt:lpstr>Times New Roman</vt:lpstr>
      <vt:lpstr>Times New Roman Bold</vt:lpstr>
      <vt:lpstr>Office 主题​​</vt:lpstr>
      <vt:lpstr>China-SCO Doctoral Student Training Innovation Center The II Innovation Exchange Camp for Young PhD Students Report Outline May 2026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79</cp:revision>
  <dcterms:created xsi:type="dcterms:W3CDTF">2026-03-08T08:42:00Z</dcterms:created>
  <dcterms:modified xsi:type="dcterms:W3CDTF">2026-05-13T08:52:56Z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3B3F5F402FAB48D9A97AF8454DC6E6F2_13</vt:lpwstr>
  </property>
  <property fmtid="{D5CDD505-2E9C-101B-9397-08002B2CF9AE}" pid="3" name="KSOProductBuildVer">
    <vt:lpwstr>2052-12.1.0.25865</vt:lpwstr>
  </property>
</Properties>
</file>